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16"/>
  </p:notesMasterIdLst>
  <p:sldIdLst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6" r:id="rId13"/>
    <p:sldId id="278" r:id="rId14"/>
    <p:sldId id="269" r:id="rId15"/>
    <p:sldId id="270" r:id="rId17"/>
    <p:sldId id="271" r:id="rId18"/>
    <p:sldId id="272" r:id="rId19"/>
    <p:sldId id="274" r:id="rId20"/>
    <p:sldId id="273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1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r" eaLnBrk="1" hangingPunct="1"/>
            <a:fld id="{9FE9C597-B1B0-4ACD-84D8-7EEE616C384C}" type="slidenum">
              <a:rPr lang="zh-CN" altLang="en-US" sz="1200">
                <a:ea typeface="宋体" panose="02010600030101010101" pitchFamily="2" charset="-122"/>
              </a:rPr>
            </a:fld>
            <a:endParaRPr lang="en-US" sz="120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amisis\Desktop\崔老师的PPT\bghome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D:\TDDOWNLOAD\win8风格图标\PNG\Communications\Blue\MB_0018_not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9" y="2353360"/>
            <a:ext cx="920511" cy="92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C:\Users\iamisis\Desktop\MetroStation_2.0_XiaZaiBa\metrostation_by_yankoa-d312tty\PNG\Others\Blue\MB_0001_p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39" y="2332723"/>
            <a:ext cx="933207" cy="93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C:\Users\iamisis\Desktop\MetroStation_2.0_XiaZaiBa\metrostation_by_yankoa-d312tty\PNG\Network\Blue\MB_0036_sear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45" y="2353360"/>
            <a:ext cx="917336" cy="9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iamisis\Desktop\MetroStation_2.0_XiaZaiBa\metrostation_by_yankoa-d312tty\PNG\Suites\Blue\MB_0029_progra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82" y="2332723"/>
            <a:ext cx="931620" cy="93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C:\Users\iamisis\Desktop\MetroStation_2.0_XiaZaiBa\metrostation_by_yankoa-d312tty\PNG\Media\Blue\MB_0018_view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02" y="2332723"/>
            <a:ext cx="931620" cy="93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iamisis\Desktop\MetroStation_2.0_XiaZaiBa\metrostation_by_yankoa-d312tty\PNG\Navigation\blue\MB_0014_world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22" y="2343835"/>
            <a:ext cx="933207" cy="93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PPECLOGO-eff-0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33" y="4548188"/>
            <a:ext cx="834808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PPECLOGO-eff-0-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57" y="4522789"/>
            <a:ext cx="772912" cy="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 descr="PPECLOGO-eff-0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67" y="5105401"/>
            <a:ext cx="412643" cy="24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 descr="PPECLOGO-eff-0-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47" y="4559301"/>
            <a:ext cx="315831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7" descr="PPECLOGO-eff-0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78" y="5146677"/>
            <a:ext cx="155535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PPECLOGO-eff-0-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76" y="4351339"/>
            <a:ext cx="772912" cy="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9" descr="PPECLOGO-eff-5-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90" y="4749801"/>
            <a:ext cx="1163335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0" descr="PPECLOGO-eff-5-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57" y="4868864"/>
            <a:ext cx="1444249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1" descr="PPECLOGO-eff-5-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57" y="4446590"/>
            <a:ext cx="879247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2" descr="PPECLOGO-eff-0-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5" y="5013325"/>
            <a:ext cx="411056" cy="24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3" descr="PPECLOGO-eff-0-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01" y="4219575"/>
            <a:ext cx="411056" cy="24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4" descr="PPECLOGO-eff2-1-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46" y="4508501"/>
            <a:ext cx="1336327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15" descr="PPECLOGO-eff2-1-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67" y="4459288"/>
            <a:ext cx="344399" cy="23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6" descr="PPECLOGO-eff2-1-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12" y="4824414"/>
            <a:ext cx="553893" cy="36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17" descr="PPECLOGO-eff2-1-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15" y="4562475"/>
            <a:ext cx="284089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8" descr="PPECLOGO-eff2-1-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60" y="4900614"/>
            <a:ext cx="222192" cy="1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1200" y="4413600"/>
            <a:ext cx="7892583" cy="893763"/>
          </a:xfrm>
        </p:spPr>
        <p:txBody>
          <a:bodyPr/>
          <a:lstStyle>
            <a:lvl1pPr algn="l"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7600" y="5378333"/>
            <a:ext cx="7899098" cy="530224"/>
          </a:xfrm>
        </p:spPr>
        <p:txBody>
          <a:bodyPr/>
          <a:lstStyle>
            <a:lvl1pPr marL="0" indent="0" algn="l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fld id="{87E4BE33-EC1D-4BDB-8015-45DF6AF7B3D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61449" y="439616"/>
            <a:ext cx="11669102" cy="566932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amisis\Desktop\崔老师的PPT\bghome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D:\TDDOWNLOAD\win8风格图标\PNG\Communications\Blue\MB_0018_not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9" y="2353360"/>
            <a:ext cx="920511" cy="92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C:\Users\iamisis\Desktop\MetroStation_2.0_XiaZaiBa\metrostation_by_yankoa-d312tty\PNG\Others\Blue\MB_0001_p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39" y="2332723"/>
            <a:ext cx="933207" cy="93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C:\Users\iamisis\Desktop\MetroStation_2.0_XiaZaiBa\metrostation_by_yankoa-d312tty\PNG\Network\Blue\MB_0036_sear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45" y="2353360"/>
            <a:ext cx="917336" cy="9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iamisis\Desktop\MetroStation_2.0_XiaZaiBa\metrostation_by_yankoa-d312tty\PNG\Suites\Blue\MB_0029_progra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82" y="2332723"/>
            <a:ext cx="931620" cy="93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C:\Users\iamisis\Desktop\MetroStation_2.0_XiaZaiBa\metrostation_by_yankoa-d312tty\PNG\Media\Blue\MB_0018_view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02" y="2332723"/>
            <a:ext cx="931620" cy="93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iamisis\Desktop\MetroStation_2.0_XiaZaiBa\metrostation_by_yankoa-d312tty\PNG\Navigation\blue\MB_0014_world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22" y="2343835"/>
            <a:ext cx="933207" cy="93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PPECLOGO-eff-0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33" y="4548188"/>
            <a:ext cx="834808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PPECLOGO-eff-0-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57" y="4522789"/>
            <a:ext cx="772912" cy="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 descr="PPECLOGO-eff-0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67" y="5105401"/>
            <a:ext cx="412643" cy="24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 descr="PPECLOGO-eff-0-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47" y="4559301"/>
            <a:ext cx="315831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7" descr="PPECLOGO-eff-0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78" y="5146677"/>
            <a:ext cx="155535" cy="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PPECLOGO-eff-0-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76" y="4351339"/>
            <a:ext cx="772912" cy="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9" descr="PPECLOGO-eff-5-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90" y="4749801"/>
            <a:ext cx="1163335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0" descr="PPECLOGO-eff-5-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57" y="4868864"/>
            <a:ext cx="1444249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1" descr="PPECLOGO-eff-5-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57" y="4446590"/>
            <a:ext cx="879247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2" descr="PPECLOGO-eff-0-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05" y="5013325"/>
            <a:ext cx="411056" cy="24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3" descr="PPECLOGO-eff-0-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01" y="4219575"/>
            <a:ext cx="411056" cy="24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4" descr="PPECLOGO-eff2-1-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46" y="4508501"/>
            <a:ext cx="1336327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15" descr="PPECLOGO-eff2-1-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67" y="4459288"/>
            <a:ext cx="344399" cy="23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6" descr="PPECLOGO-eff2-1-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12" y="4824414"/>
            <a:ext cx="553893" cy="36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17" descr="PPECLOGO-eff2-1-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15" y="4562475"/>
            <a:ext cx="284089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8" descr="PPECLOGO-eff2-1-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60" y="4900614"/>
            <a:ext cx="222192" cy="1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1200" y="4413600"/>
            <a:ext cx="7892583" cy="893763"/>
          </a:xfrm>
        </p:spPr>
        <p:txBody>
          <a:bodyPr/>
          <a:lstStyle>
            <a:lvl1pPr algn="l"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7600" y="5378333"/>
            <a:ext cx="7899098" cy="530224"/>
          </a:xfrm>
        </p:spPr>
        <p:txBody>
          <a:bodyPr/>
          <a:lstStyle>
            <a:lvl1pPr marL="0" indent="0" algn="l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fld id="{87E4BE33-EC1D-4BDB-8015-45DF6AF7B3D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 baseline="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25600" y="2767263"/>
            <a:ext cx="5961600" cy="944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25600" y="3784613"/>
            <a:ext cx="7314064" cy="148522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0965" indent="0">
              <a:buNone/>
              <a:defRPr sz="1600"/>
            </a:lvl4pPr>
            <a:lvl5pPr marL="1828165" indent="0">
              <a:buNone/>
              <a:defRPr sz="1600"/>
            </a:lvl5pPr>
            <a:lvl6pPr marL="2285365" indent="0">
              <a:buNone/>
              <a:defRPr sz="1600"/>
            </a:lvl6pPr>
            <a:lvl7pPr marL="2742565" indent="0">
              <a:buNone/>
              <a:defRPr sz="1600"/>
            </a:lvl7pPr>
            <a:lvl8pPr marL="3199765" indent="0">
              <a:buNone/>
              <a:defRPr sz="1600"/>
            </a:lvl8pPr>
            <a:lvl9pPr marL="365633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5313" y="1347118"/>
            <a:ext cx="5279099" cy="45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1800">
                <a:solidFill>
                  <a:srgbClr val="227577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14327" y="1347118"/>
            <a:ext cx="5284103" cy="45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1800">
                <a:solidFill>
                  <a:srgbClr val="227577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400" y="259200"/>
            <a:ext cx="10972800" cy="57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6400" y="1392406"/>
            <a:ext cx="5158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6400" y="2336633"/>
            <a:ext cx="5158032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15775" y="1392406"/>
            <a:ext cx="51834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15775" y="2336633"/>
            <a:ext cx="5183425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04800" y="2718000"/>
            <a:ext cx="5662800" cy="1432800"/>
          </a:xfrm>
        </p:spPr>
        <p:txBody>
          <a:bodyPr>
            <a:normAutofit/>
          </a:bodyPr>
          <a:lstStyle>
            <a:lvl1pPr algn="ctr">
              <a:defRPr sz="88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6" name="圆角矩形 13"/>
          <p:cNvSpPr>
            <a:spLocks noChangeArrowheads="1"/>
          </p:cNvSpPr>
          <p:nvPr/>
        </p:nvSpPr>
        <p:spPr bwMode="auto">
          <a:xfrm>
            <a:off x="3823293" y="3968609"/>
            <a:ext cx="4572396" cy="369792"/>
          </a:xfrm>
          <a:prstGeom prst="roundRect">
            <a:avLst>
              <a:gd name="adj" fmla="val 50000"/>
            </a:avLst>
          </a:prstGeom>
          <a:solidFill>
            <a:schemeClr val="accent2">
              <a:alpha val="98999"/>
            </a:schemeClr>
          </a:solidFill>
          <a:ln>
            <a:noFill/>
          </a:ln>
        </p:spPr>
        <p:txBody>
          <a:bodyPr anchor="ctr">
            <a:normAutofit fontScale="60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endParaRPr lang="en-US" sz="2000">
              <a:solidFill>
                <a:schemeClr val="accent2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15175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15175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15375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95722" y="195943"/>
            <a:ext cx="1102707" cy="606234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2" y="195943"/>
            <a:ext cx="9660993" cy="6062345"/>
          </a:xfrm>
        </p:spPr>
        <p:txBody>
          <a:bodyPr vert="eaVert"/>
          <a:lstStyle>
            <a:lvl1pPr>
              <a:spcBef>
                <a:spcPts val="300"/>
              </a:spcBef>
              <a:spcAft>
                <a:spcPts val="300"/>
              </a:spcAft>
              <a:defRPr sz="2400">
                <a:solidFill>
                  <a:schemeClr val="tx1"/>
                </a:solidFill>
              </a:defRPr>
            </a:lvl1pPr>
            <a:lvl2pPr marL="356870" indent="-285750">
              <a:buFont typeface="Arial" panose="020B0604020202020204" pitchFamily="34" charset="0"/>
              <a:buChar char="•"/>
              <a:defRPr sz="2000"/>
            </a:lvl2pPr>
            <a:lvl3pPr marL="720090">
              <a:spcBef>
                <a:spcPts val="300"/>
              </a:spcBef>
              <a:spcAft>
                <a:spcPts val="300"/>
              </a:spcAft>
              <a:defRPr sz="2000"/>
            </a:lvl3pPr>
            <a:lvl4pPr marL="1080135">
              <a:spcBef>
                <a:spcPts val="300"/>
              </a:spcBef>
              <a:spcAft>
                <a:spcPts val="300"/>
              </a:spcAft>
              <a:defRPr sz="1800"/>
            </a:lvl4pPr>
            <a:lvl5pPr marL="1440180">
              <a:spcBef>
                <a:spcPts val="300"/>
              </a:spcBef>
              <a:spcAft>
                <a:spcPts val="300"/>
              </a:spcAft>
              <a:defRPr sz="1800"/>
            </a:lvl5pPr>
            <a:lvl6pPr marL="1800225"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 baseline="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61449" y="439616"/>
            <a:ext cx="11669102" cy="566932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25600" y="2767263"/>
            <a:ext cx="5961600" cy="944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25600" y="3784613"/>
            <a:ext cx="7314064" cy="148522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0965" indent="0">
              <a:buNone/>
              <a:defRPr sz="1600"/>
            </a:lvl4pPr>
            <a:lvl5pPr marL="1828165" indent="0">
              <a:buNone/>
              <a:defRPr sz="1600"/>
            </a:lvl5pPr>
            <a:lvl6pPr marL="2285365" indent="0">
              <a:buNone/>
              <a:defRPr sz="1600"/>
            </a:lvl6pPr>
            <a:lvl7pPr marL="2742565" indent="0">
              <a:buNone/>
              <a:defRPr sz="1600"/>
            </a:lvl7pPr>
            <a:lvl8pPr marL="3199765" indent="0">
              <a:buNone/>
              <a:defRPr sz="1600"/>
            </a:lvl8pPr>
            <a:lvl9pPr marL="365633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5313" y="1347118"/>
            <a:ext cx="5279099" cy="45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1800">
                <a:solidFill>
                  <a:srgbClr val="227577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14327" y="1347118"/>
            <a:ext cx="5284103" cy="45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 sz="1800">
                <a:solidFill>
                  <a:srgbClr val="227577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400" y="259200"/>
            <a:ext cx="10972800" cy="57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6400" y="1392406"/>
            <a:ext cx="51580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6400" y="2336633"/>
            <a:ext cx="5158032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15775" y="1392406"/>
            <a:ext cx="51834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15775" y="2336633"/>
            <a:ext cx="5183425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04800" y="2718000"/>
            <a:ext cx="5662800" cy="1432800"/>
          </a:xfrm>
        </p:spPr>
        <p:txBody>
          <a:bodyPr>
            <a:normAutofit/>
          </a:bodyPr>
          <a:lstStyle>
            <a:lvl1pPr algn="ctr">
              <a:defRPr sz="88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6" name="圆角矩形 13"/>
          <p:cNvSpPr>
            <a:spLocks noChangeArrowheads="1"/>
          </p:cNvSpPr>
          <p:nvPr/>
        </p:nvSpPr>
        <p:spPr bwMode="auto">
          <a:xfrm>
            <a:off x="3823293" y="3968609"/>
            <a:ext cx="4572396" cy="369792"/>
          </a:xfrm>
          <a:prstGeom prst="roundRect">
            <a:avLst>
              <a:gd name="adj" fmla="val 50000"/>
            </a:avLst>
          </a:prstGeom>
          <a:solidFill>
            <a:schemeClr val="accent2">
              <a:alpha val="98999"/>
            </a:schemeClr>
          </a:solidFill>
          <a:ln>
            <a:noFill/>
          </a:ln>
        </p:spPr>
        <p:txBody>
          <a:bodyPr anchor="ctr">
            <a:normAutofit fontScale="62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endParaRPr lang="en-US" sz="2000">
              <a:solidFill>
                <a:schemeClr val="accent2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15175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15175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15375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amisis\Desktop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95722" y="195943"/>
            <a:ext cx="1102707" cy="606234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2" y="195943"/>
            <a:ext cx="9660993" cy="6062345"/>
          </a:xfrm>
        </p:spPr>
        <p:txBody>
          <a:bodyPr vert="eaVert"/>
          <a:lstStyle>
            <a:lvl1pPr>
              <a:spcBef>
                <a:spcPts val="300"/>
              </a:spcBef>
              <a:spcAft>
                <a:spcPts val="300"/>
              </a:spcAft>
              <a:defRPr sz="2400">
                <a:solidFill>
                  <a:schemeClr val="tx1"/>
                </a:solidFill>
              </a:defRPr>
            </a:lvl1pPr>
            <a:lvl2pPr marL="356870" indent="-285750">
              <a:buFont typeface="Arial" panose="020B0604020202020204" pitchFamily="34" charset="0"/>
              <a:buChar char="•"/>
              <a:defRPr sz="2000"/>
            </a:lvl2pPr>
            <a:lvl3pPr marL="720090">
              <a:spcBef>
                <a:spcPts val="300"/>
              </a:spcBef>
              <a:spcAft>
                <a:spcPts val="300"/>
              </a:spcAft>
              <a:defRPr sz="2000"/>
            </a:lvl3pPr>
            <a:lvl4pPr marL="1080135">
              <a:spcBef>
                <a:spcPts val="300"/>
              </a:spcBef>
              <a:spcAft>
                <a:spcPts val="300"/>
              </a:spcAft>
              <a:defRPr sz="1800"/>
            </a:lvl4pPr>
            <a:lvl5pPr marL="1440180">
              <a:spcBef>
                <a:spcPts val="300"/>
              </a:spcBef>
              <a:spcAft>
                <a:spcPts val="300"/>
              </a:spcAft>
              <a:defRPr sz="1800"/>
            </a:lvl5pPr>
            <a:lvl6pPr marL="1800225">
              <a:spcBef>
                <a:spcPts val="300"/>
              </a:spcBef>
              <a:spcAft>
                <a:spcPts val="300"/>
              </a:spcAft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4.xml"/><Relationship Id="rId12" Type="http://schemas.openxmlformats.org/officeDocument/2006/relationships/tags" Target="../tags/tag3.xml"/><Relationship Id="rId11" Type="http://schemas.openxmlformats.org/officeDocument/2006/relationships/image" Target="../media/image21.jpe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amisis\Desktop\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5313" y="260351"/>
            <a:ext cx="10973117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5313" y="1125537"/>
            <a:ext cx="10973117" cy="48958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2" y="6245225"/>
            <a:ext cx="2845647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aseline="0" smtClean="0"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103" y="6245225"/>
            <a:ext cx="3859795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aseline="0" smtClean="0"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914" y="6245225"/>
            <a:ext cx="2845645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aseline="0" smtClean="0"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1032" name="直接连接符 10"/>
          <p:cNvSpPr>
            <a:spLocks noChangeShapeType="1"/>
          </p:cNvSpPr>
          <p:nvPr/>
        </p:nvSpPr>
        <p:spPr bwMode="auto">
          <a:xfrm flipH="1">
            <a:off x="214258" y="842491"/>
            <a:ext cx="3096405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</p:spPr>
        <p:txBody>
          <a:bodyPr/>
          <a:lstStyle/>
          <a:p>
            <a:endParaRPr lang="zh-CN" altLang="en-US" sz="1800" baseline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1" y="804391"/>
            <a:ext cx="215844" cy="714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1800" baseline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7pPr>
      <a:lvl8pPr marL="1370965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8pPr>
      <a:lvl9pPr marL="1828165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ts val="300"/>
        </a:spcAft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</a:defRPr>
      </a:lvl1pPr>
      <a:lvl2pPr marL="356870" indent="-285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 "/>
        <a:defRPr sz="1800" kern="1200" baseline="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</a:defRPr>
      </a:lvl2pPr>
      <a:lvl3pPr marL="720090" indent="-228600" algn="l" rtl="0" eaLnBrk="1" fontAlgn="base" hangingPunct="1">
        <a:spcBef>
          <a:spcPts val="300"/>
        </a:spcBef>
        <a:spcAft>
          <a:spcPts val="3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228600" algn="l" rtl="0" eaLnBrk="1" fontAlgn="base" hangingPunct="1">
        <a:spcBef>
          <a:spcPts val="300"/>
        </a:spcBef>
        <a:spcAft>
          <a:spcPts val="30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228600" algn="l" rtl="0" eaLnBrk="1" fontAlgn="base" hangingPunct="1">
        <a:spcBef>
          <a:spcPts val="300"/>
        </a:spcBef>
        <a:spcAft>
          <a:spcPts val="30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28600" algn="l" defTabSz="913765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amisis\Desktop\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5313" y="260351"/>
            <a:ext cx="10973117" cy="576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5313" y="1125537"/>
            <a:ext cx="10973117" cy="48958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2" y="6245225"/>
            <a:ext cx="2845647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aseline="0" smtClean="0"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103" y="6245225"/>
            <a:ext cx="3859795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aseline="0" smtClean="0"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914" y="6245225"/>
            <a:ext cx="2845645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aseline="0" smtClean="0"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1032" name="直接连接符 10"/>
          <p:cNvSpPr>
            <a:spLocks noChangeShapeType="1"/>
          </p:cNvSpPr>
          <p:nvPr/>
        </p:nvSpPr>
        <p:spPr bwMode="auto">
          <a:xfrm flipH="1">
            <a:off x="214258" y="842491"/>
            <a:ext cx="3096405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</a:ln>
        </p:spPr>
        <p:txBody>
          <a:bodyPr/>
          <a:lstStyle/>
          <a:p>
            <a:endParaRPr lang="zh-CN" altLang="en-US" sz="1800" baseline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1" y="804391"/>
            <a:ext cx="215844" cy="714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1800" baseline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accent1"/>
          </a:solidFill>
          <a:latin typeface="Arial" panose="020B0604020202020204" pitchFamily="34" charset="0"/>
          <a:ea typeface="黑体" panose="02010609060101010101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 Black" panose="020B0A04020102020204" pitchFamily="34" charset="0"/>
          <a:ea typeface="微软雅黑" panose="020B0503020204020204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7pPr>
      <a:lvl8pPr marL="1370965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8pPr>
      <a:lvl9pPr marL="1828165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  <a:cs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ts val="300"/>
        </a:spcAft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</a:defRPr>
      </a:lvl1pPr>
      <a:lvl2pPr marL="356870" indent="-285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 "/>
        <a:defRPr sz="1800" kern="1200" baseline="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</a:defRPr>
      </a:lvl2pPr>
      <a:lvl3pPr marL="720090" indent="-228600" algn="l" rtl="0" eaLnBrk="1" fontAlgn="base" hangingPunct="1">
        <a:spcBef>
          <a:spcPts val="300"/>
        </a:spcBef>
        <a:spcAft>
          <a:spcPts val="3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228600" algn="l" rtl="0" eaLnBrk="1" fontAlgn="base" hangingPunct="1">
        <a:spcBef>
          <a:spcPts val="300"/>
        </a:spcBef>
        <a:spcAft>
          <a:spcPts val="30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228600" algn="l" rtl="0" eaLnBrk="1" fontAlgn="base" hangingPunct="1">
        <a:spcBef>
          <a:spcPts val="300"/>
        </a:spcBef>
        <a:spcAft>
          <a:spcPts val="30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28600" algn="l" defTabSz="913765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3" Type="http://schemas.openxmlformats.org/officeDocument/2006/relationships/image" Target="../media/image22.jpe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7.xml"/><Relationship Id="rId7" Type="http://schemas.openxmlformats.org/officeDocument/2006/relationships/tags" Target="../tags/tag12.xml"/><Relationship Id="rId6" Type="http://schemas.openxmlformats.org/officeDocument/2006/relationships/image" Target="../media/image22.jpe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56.png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916305" y="4413885"/>
            <a:ext cx="10773410" cy="894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4AEDA"/>
                </a:solidFill>
                <a:latin typeface="Arial Black" panose="020B0A040201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4AEDA"/>
                </a:solidFill>
                <a:latin typeface="Arial Black" panose="020B0A040201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4AEDA"/>
                </a:solidFill>
                <a:latin typeface="Arial Black" panose="020B0A040201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4AEDA"/>
                </a:solidFill>
                <a:latin typeface="Arial Black" panose="020B0A040201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D3F4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D3F4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7pPr>
            <a:lvl8pPr marL="1370965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D3F4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8pPr>
            <a:lvl9pPr marL="1828165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D3F41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latin typeface="Arial" panose="020B0604020202020204" pitchFamily="34" charset="0"/>
                <a:ea typeface="黑体" panose="02010609060101010101" charset="-122"/>
              </a:rPr>
              <a:t>DOLIGHT OPTOELECTRONICS TECHNOLOGY CO., LTD</a:t>
            </a:r>
            <a:endParaRPr lang="en-US" altLang="zh-CN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2847600" y="5378333"/>
            <a:ext cx="7899098" cy="5302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 algn="l" rtl="0" eaLnBrk="1" fontAlgn="base" hangingPunct="1">
              <a:spcBef>
                <a:spcPts val="300"/>
              </a:spcBef>
              <a:spcAft>
                <a:spcPts val="300"/>
              </a:spcAft>
              <a:buFontTx/>
              <a:buNone/>
              <a:defRPr sz="2400" kern="1200" baseline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marL="356870" indent="-28575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sz="1800" kern="1200" baseline="0">
                <a:solidFill>
                  <a:srgbClr val="3D3F4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2pPr>
            <a:lvl3pPr marL="72009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Char char="•"/>
              <a:defRPr sz="2000" kern="1200">
                <a:solidFill>
                  <a:srgbClr val="3D3F4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3pPr>
            <a:lvl4pPr marL="1080135" indent="-228600" algn="l" rtl="0" eaLnBrk="1" fontAlgn="base" hangingPunct="1">
              <a:spcBef>
                <a:spcPts val="300"/>
              </a:spcBef>
              <a:spcAft>
                <a:spcPts val="300"/>
              </a:spcAft>
              <a:buChar char="–"/>
              <a:defRPr sz="1800" kern="1200">
                <a:solidFill>
                  <a:srgbClr val="3D3F4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4pPr>
            <a:lvl5pPr marL="1440180" indent="-228600" algn="l" rtl="0" eaLnBrk="1" fontAlgn="base" hangingPunct="1">
              <a:spcBef>
                <a:spcPts val="300"/>
              </a:spcBef>
              <a:spcAft>
                <a:spcPts val="300"/>
              </a:spcAft>
              <a:buChar char="»"/>
              <a:defRPr sz="1800" kern="1200">
                <a:solidFill>
                  <a:srgbClr val="3D3F4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5pPr>
            <a:lvl6pPr marL="1800225" indent="-228600" algn="l" defTabSz="913765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D3F4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D3F4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7pPr>
            <a:lvl8pPr marL="34277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D3F4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8pPr>
            <a:lvl9pPr marL="38849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D3F4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9pPr>
          </a:lstStyle>
          <a:p>
            <a:pPr algn="ctr"/>
            <a:r>
              <a:rPr lang="en-US" altLang="zh-CN" dirty="0">
                <a:latin typeface="Arial" panose="020B0604020202020204" pitchFamily="34" charset="0"/>
                <a:ea typeface="黑体" panose="02010609060101010101" charset="-122"/>
              </a:rPr>
              <a:t>Just do light, Just Dolight</a:t>
            </a:r>
            <a:endParaRPr lang="en-US" altLang="zh-CN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8" name="图片 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" y="41910"/>
            <a:ext cx="1402715" cy="10934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Linear </a:t>
            </a:r>
            <a:r>
              <a:rPr lang="en-US" altLang="zh-CN" dirty="0" err="1" smtClean="0"/>
              <a:t>Framless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5475" y="1125538"/>
          <a:ext cx="10972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Size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Power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Efficiency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145*595*30mm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36w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80-90lm/w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145*1195*30mm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36w/48w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100-110lm/w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145*1495*30mm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48w/60w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100-110lm/w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8999" y="3465276"/>
            <a:ext cx="4013939" cy="172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2623" y="3327200"/>
            <a:ext cx="3799240" cy="20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IP65 Series-IP65 &amp; IP54</a:t>
            </a:r>
            <a:endParaRPr lang="en-US" altLang="zh-CN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5313" y="1051877"/>
          <a:ext cx="109728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082165"/>
                <a:gridCol w="3073400"/>
                <a:gridCol w="3074035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Series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Lumen Efficiency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Power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Size</a:t>
                      </a:r>
                      <a:endParaRPr lang="en-US" altLang="zh-CN"/>
                    </a:p>
                  </a:txBody>
                  <a:tcPr/>
                </a:tc>
              </a:tr>
              <a:tr h="6083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IP65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100LM/W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18W/36W/48W</a:t>
                      </a:r>
                      <a:endParaRPr lang="en-US" altLang="zh-CN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295x295mm</a:t>
                      </a:r>
                      <a:endParaRPr lang="en-US" altLang="zh-CN"/>
                    </a:p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595x595mm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620x620mm</a:t>
                      </a:r>
                      <a:endParaRPr lang="en-US" altLang="zh-CN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295x1195mm</a:t>
                      </a:r>
                      <a:endParaRPr lang="en-US" altLang="zh-CN"/>
                    </a:p>
                  </a:txBody>
                  <a:tcPr anchor="ctr"/>
                </a:tc>
              </a:tr>
              <a:tr h="42862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IP54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100LM/W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18W/36W/48W</a:t>
                      </a:r>
                      <a:endParaRPr lang="zh-CN" altLang="en-US"/>
                    </a:p>
                  </a:txBody>
                  <a:tcPr anchor="ctr"/>
                </a:tc>
                <a:tc vMerge="1">
                  <a:tcPr anchor="ctr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3235" y="2855595"/>
            <a:ext cx="5766435" cy="3134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60" y="2855595"/>
            <a:ext cx="2667000" cy="31349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CCT Tunable-3000K-6000K</a:t>
            </a:r>
            <a:endParaRPr lang="en-US" altLang="zh-CN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5313" y="1051877"/>
          <a:ext cx="109728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082165"/>
                <a:gridCol w="3073400"/>
                <a:gridCol w="3074035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Series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Lumen Efficiency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Power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Size</a:t>
                      </a:r>
                      <a:endParaRPr lang="en-US" altLang="zh-CN"/>
                    </a:p>
                  </a:txBody>
                  <a:tcPr/>
                </a:tc>
              </a:tr>
              <a:tr h="6083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dirty="0"/>
                        <a:t>CCT Tunable</a:t>
                      </a:r>
                      <a:endParaRPr lang="en-US" altLang="zh-C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85LM/W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32W/48W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dirty="0"/>
                        <a:t>295x295mm</a:t>
                      </a:r>
                      <a:endParaRPr lang="en-US" altLang="zh-CN" dirty="0"/>
                    </a:p>
                    <a:p>
                      <a:pPr algn="l">
                        <a:buNone/>
                      </a:pPr>
                      <a:r>
                        <a:rPr lang="en-US" altLang="zh-CN" sz="1800" dirty="0">
                          <a:sym typeface="+mn-ea"/>
                        </a:rPr>
                        <a:t>595x595mm</a:t>
                      </a:r>
                      <a:endParaRPr lang="en-US" altLang="zh-CN" sz="1800" dirty="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dirty="0"/>
                        <a:t>620x620mm</a:t>
                      </a:r>
                      <a:endParaRPr lang="en-US" altLang="zh-CN" dirty="0"/>
                    </a:p>
                    <a:p>
                      <a:pPr algn="l">
                        <a:buNone/>
                      </a:pPr>
                      <a:r>
                        <a:rPr lang="en-US" altLang="zh-CN" dirty="0"/>
                        <a:t>295x1195mm</a:t>
                      </a:r>
                      <a:endParaRPr lang="en-US" altLang="zh-CN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045025" y="3227295"/>
            <a:ext cx="471031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857250" indent="-857250" algn="l">
              <a:buFont typeface="Wingdings" panose="05000000000000000000" charset="0"/>
              <a:buChar char="Ø"/>
            </a:pPr>
            <a:r>
              <a:rPr lang="en-US" altLang="zh-CN" sz="2400" b="1" dirty="0">
                <a:ln w="19050" cmpd="sng">
                  <a:gradFill>
                    <a:gsLst>
                      <a:gs pos="30000">
                        <a:srgbClr val="DBEEC0"/>
                      </a:gs>
                      <a:gs pos="22000">
                        <a:srgbClr val="2F8B93">
                          <a:alpha val="100000"/>
                        </a:srgbClr>
                      </a:gs>
                      <a:gs pos="63000">
                        <a:srgbClr val="3088B5"/>
                      </a:gs>
                      <a:gs pos="81000">
                        <a:srgbClr val="2D8E70"/>
                      </a:gs>
                    </a:gsLst>
                    <a:lin ang="5400000"/>
                  </a:gradFill>
                  <a:prstDash val="solid"/>
                </a:ln>
                <a:blipFill>
                  <a:blip r:embed="rId1">
                    <a:alphaModFix amt="80000"/>
                  </a:blip>
                  <a:tile tx="0" ty="0" sx="82000" sy="72000" flip="none" algn="bl"/>
                </a:blipFill>
                <a:effectLst>
                  <a:glow rad="50800">
                    <a:srgbClr val="C5E499">
                      <a:alpha val="49000"/>
                    </a:srgbClr>
                  </a:glow>
                </a:effectLst>
              </a:rPr>
              <a:t>1-10V Control</a:t>
            </a:r>
            <a:endParaRPr lang="en-US" altLang="zh-CN" sz="2400" b="1" dirty="0">
              <a:ln w="19050" cmpd="sng">
                <a:gradFill>
                  <a:gsLst>
                    <a:gs pos="30000">
                      <a:srgbClr val="DBEEC0"/>
                    </a:gs>
                    <a:gs pos="22000">
                      <a:srgbClr val="2F8B93">
                        <a:alpha val="100000"/>
                      </a:srgbClr>
                    </a:gs>
                    <a:gs pos="63000">
                      <a:srgbClr val="3088B5"/>
                    </a:gs>
                    <a:gs pos="81000">
                      <a:srgbClr val="2D8E70"/>
                    </a:gs>
                  </a:gsLst>
                  <a:lin ang="5400000"/>
                </a:gradFill>
                <a:prstDash val="solid"/>
              </a:ln>
              <a:blipFill>
                <a:blip r:embed="rId1">
                  <a:alphaModFix amt="80000"/>
                </a:blip>
                <a:tile tx="0" ty="0" sx="82000" sy="72000" flip="none" algn="bl"/>
              </a:blipFill>
              <a:effectLst>
                <a:glow rad="50800">
                  <a:srgbClr val="C5E499">
                    <a:alpha val="49000"/>
                  </a:srgbClr>
                </a:glow>
              </a:effectLst>
            </a:endParaRPr>
          </a:p>
          <a:p>
            <a:pPr marL="857250" indent="-857250" algn="l">
              <a:buFont typeface="Wingdings" panose="05000000000000000000" charset="0"/>
              <a:buChar char="Ø"/>
            </a:pPr>
            <a:endParaRPr lang="en-US" altLang="zh-CN" sz="2400" b="1" dirty="0">
              <a:ln w="19050" cmpd="sng">
                <a:gradFill>
                  <a:gsLst>
                    <a:gs pos="30000">
                      <a:srgbClr val="DBEEC0"/>
                    </a:gs>
                    <a:gs pos="22000">
                      <a:srgbClr val="2F8B93">
                        <a:alpha val="100000"/>
                      </a:srgbClr>
                    </a:gs>
                    <a:gs pos="63000">
                      <a:srgbClr val="3088B5"/>
                    </a:gs>
                    <a:gs pos="81000">
                      <a:srgbClr val="2D8E70"/>
                    </a:gs>
                  </a:gsLst>
                  <a:lin ang="5400000"/>
                </a:gradFill>
                <a:prstDash val="solid"/>
              </a:ln>
              <a:blipFill>
                <a:blip r:embed="rId1">
                  <a:alphaModFix amt="80000"/>
                </a:blip>
                <a:tile tx="0" ty="0" sx="82000" sy="72000" flip="none" algn="bl"/>
              </a:blipFill>
              <a:effectLst>
                <a:glow rad="50800">
                  <a:srgbClr val="C5E499">
                    <a:alpha val="49000"/>
                  </a:srgbClr>
                </a:glow>
              </a:effectLst>
            </a:endParaRPr>
          </a:p>
          <a:p>
            <a:pPr marL="857250" indent="-857250" algn="l">
              <a:buFont typeface="Wingdings" panose="05000000000000000000" charset="0"/>
              <a:buChar char="Ø"/>
            </a:pPr>
            <a:r>
              <a:rPr lang="en-US" altLang="zh-CN" sz="2400" b="1" dirty="0">
                <a:ln w="19050" cmpd="sng">
                  <a:gradFill>
                    <a:gsLst>
                      <a:gs pos="30000">
                        <a:srgbClr val="DBEEC0"/>
                      </a:gs>
                      <a:gs pos="22000">
                        <a:srgbClr val="2F8B93">
                          <a:alpha val="100000"/>
                        </a:srgbClr>
                      </a:gs>
                      <a:gs pos="63000">
                        <a:srgbClr val="3088B5"/>
                      </a:gs>
                      <a:gs pos="81000">
                        <a:srgbClr val="2D8E70"/>
                      </a:gs>
                    </a:gsLst>
                    <a:lin ang="5400000"/>
                  </a:gradFill>
                  <a:prstDash val="solid"/>
                </a:ln>
                <a:blipFill>
                  <a:blip r:embed="rId1">
                    <a:alphaModFix amt="80000"/>
                  </a:blip>
                  <a:tile tx="0" ty="0" sx="82000" sy="72000" flip="none" algn="bl"/>
                </a:blipFill>
                <a:effectLst>
                  <a:glow rad="50800">
                    <a:srgbClr val="C5E499">
                      <a:alpha val="49000"/>
                    </a:srgbClr>
                  </a:glow>
                </a:effectLst>
              </a:rPr>
              <a:t>Remote Control</a:t>
            </a:r>
            <a:endParaRPr lang="en-US" altLang="zh-CN" sz="2400" b="1" dirty="0">
              <a:ln w="19050" cmpd="sng">
                <a:gradFill>
                  <a:gsLst>
                    <a:gs pos="30000">
                      <a:srgbClr val="DBEEC0"/>
                    </a:gs>
                    <a:gs pos="22000">
                      <a:srgbClr val="2F8B93">
                        <a:alpha val="100000"/>
                      </a:srgbClr>
                    </a:gs>
                    <a:gs pos="63000">
                      <a:srgbClr val="3088B5"/>
                    </a:gs>
                    <a:gs pos="81000">
                      <a:srgbClr val="2D8E70"/>
                    </a:gs>
                  </a:gsLst>
                  <a:lin ang="5400000"/>
                </a:gradFill>
                <a:prstDash val="solid"/>
              </a:ln>
              <a:blipFill>
                <a:blip r:embed="rId1">
                  <a:alphaModFix amt="80000"/>
                </a:blip>
                <a:tile tx="0" ty="0" sx="82000" sy="72000" flip="none" algn="bl"/>
              </a:blipFill>
              <a:effectLst>
                <a:glow rad="50800">
                  <a:srgbClr val="C5E499">
                    <a:alpha val="49000"/>
                  </a:srgbClr>
                </a:glow>
              </a:effectLst>
            </a:endParaRPr>
          </a:p>
          <a:p>
            <a:pPr marL="857250" indent="-857250" algn="l">
              <a:buFont typeface="Wingdings" panose="05000000000000000000" charset="0"/>
              <a:buChar char="Ø"/>
            </a:pPr>
            <a:endParaRPr lang="en-US" altLang="zh-CN" sz="2400" b="1" dirty="0">
              <a:ln w="19050" cmpd="sng">
                <a:gradFill>
                  <a:gsLst>
                    <a:gs pos="30000">
                      <a:srgbClr val="DBEEC0"/>
                    </a:gs>
                    <a:gs pos="22000">
                      <a:srgbClr val="2F8B93">
                        <a:alpha val="100000"/>
                      </a:srgbClr>
                    </a:gs>
                    <a:gs pos="63000">
                      <a:srgbClr val="3088B5"/>
                    </a:gs>
                    <a:gs pos="81000">
                      <a:srgbClr val="2D8E70"/>
                    </a:gs>
                  </a:gsLst>
                  <a:lin ang="5400000"/>
                </a:gradFill>
                <a:prstDash val="solid"/>
              </a:ln>
              <a:blipFill>
                <a:blip r:embed="rId1">
                  <a:alphaModFix amt="80000"/>
                </a:blip>
                <a:tile tx="0" ty="0" sx="82000" sy="72000" flip="none" algn="bl"/>
              </a:blipFill>
              <a:effectLst>
                <a:glow rad="50800">
                  <a:srgbClr val="C5E499">
                    <a:alpha val="49000"/>
                  </a:srgbClr>
                </a:glow>
              </a:effectLst>
            </a:endParaRPr>
          </a:p>
          <a:p>
            <a:pPr marL="857250" indent="-857250" algn="l">
              <a:buFont typeface="Wingdings" panose="05000000000000000000" charset="0"/>
              <a:buChar char="Ø"/>
            </a:pPr>
            <a:r>
              <a:rPr lang="en-US" altLang="zh-CN" sz="2400" b="1" dirty="0">
                <a:ln w="19050" cmpd="sng">
                  <a:gradFill>
                    <a:gsLst>
                      <a:gs pos="30000">
                        <a:srgbClr val="DBEEC0"/>
                      </a:gs>
                      <a:gs pos="22000">
                        <a:srgbClr val="2F8B93">
                          <a:alpha val="100000"/>
                        </a:srgbClr>
                      </a:gs>
                      <a:gs pos="63000">
                        <a:srgbClr val="3088B5"/>
                      </a:gs>
                      <a:gs pos="81000">
                        <a:srgbClr val="2D8E70"/>
                      </a:gs>
                    </a:gsLst>
                    <a:lin ang="5400000"/>
                  </a:gradFill>
                  <a:prstDash val="solid"/>
                </a:ln>
                <a:blipFill>
                  <a:blip r:embed="rId1">
                    <a:alphaModFix amt="80000"/>
                  </a:blip>
                  <a:tile tx="0" ty="0" sx="82000" sy="72000" flip="none" algn="bl"/>
                </a:blipFill>
                <a:effectLst>
                  <a:glow rad="50800">
                    <a:srgbClr val="C5E499">
                      <a:alpha val="49000"/>
                    </a:srgbClr>
                  </a:glow>
                </a:effectLst>
              </a:rPr>
              <a:t>WIFI Control</a:t>
            </a:r>
            <a:endParaRPr lang="en-US" altLang="zh-CN" sz="2400" b="1" dirty="0">
              <a:ln w="19050" cmpd="sng">
                <a:gradFill>
                  <a:gsLst>
                    <a:gs pos="30000">
                      <a:srgbClr val="DBEEC0"/>
                    </a:gs>
                    <a:gs pos="22000">
                      <a:srgbClr val="2F8B93">
                        <a:alpha val="100000"/>
                      </a:srgbClr>
                    </a:gs>
                    <a:gs pos="63000">
                      <a:srgbClr val="3088B5"/>
                    </a:gs>
                    <a:gs pos="81000">
                      <a:srgbClr val="2D8E70"/>
                    </a:gs>
                  </a:gsLst>
                  <a:lin ang="5400000"/>
                </a:gradFill>
                <a:prstDash val="solid"/>
              </a:ln>
              <a:blipFill>
                <a:blip r:embed="rId1">
                  <a:alphaModFix amt="80000"/>
                </a:blip>
                <a:tile tx="0" ty="0" sx="82000" sy="72000" flip="none" algn="bl"/>
              </a:blipFill>
              <a:effectLst>
                <a:glow rad="50800">
                  <a:srgbClr val="C5E499">
                    <a:alpha val="49000"/>
                  </a:srgbClr>
                </a:glow>
              </a:effectLst>
            </a:endParaRPr>
          </a:p>
        </p:txBody>
      </p:sp>
      <p:pic>
        <p:nvPicPr>
          <p:cNvPr id="1920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342" y="2728030"/>
            <a:ext cx="4570730" cy="292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Frameless Series</a:t>
            </a:r>
            <a:endParaRPr lang="en-US" altLang="zh-CN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5313" y="1051877"/>
          <a:ext cx="109728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082165"/>
                <a:gridCol w="3073400"/>
                <a:gridCol w="3074035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Series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Lumen Efficiency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Power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Size</a:t>
                      </a:r>
                      <a:endParaRPr lang="en-US" altLang="zh-CN"/>
                    </a:p>
                  </a:txBody>
                  <a:tcPr/>
                </a:tc>
              </a:tr>
              <a:tr h="6083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Framless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90LM/W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18W/36W/48W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295x295mm</a:t>
                      </a:r>
                      <a:endParaRPr lang="en-US" altLang="zh-CN"/>
                    </a:p>
                    <a:p>
                      <a:pPr algn="l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595x595mm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620x620mm</a:t>
                      </a:r>
                      <a:endParaRPr lang="en-US" altLang="zh-CN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295x1195mm</a:t>
                      </a:r>
                      <a:endParaRPr lang="en-US" altLang="zh-CN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4950" y="2726690"/>
            <a:ext cx="4577715" cy="3366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5" y="2733040"/>
            <a:ext cx="5635625" cy="33604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Slim Downlight Series</a:t>
            </a:r>
            <a:endParaRPr lang="en-US" altLang="zh-CN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5313" y="1051877"/>
          <a:ext cx="10972800" cy="102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865"/>
                <a:gridCol w="2081530"/>
                <a:gridCol w="3098165"/>
                <a:gridCol w="369824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Series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Lumen Efficiency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Power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Size</a:t>
                      </a:r>
                      <a:endParaRPr lang="en-US" altLang="zh-CN"/>
                    </a:p>
                  </a:txBody>
                  <a:tcPr/>
                </a:tc>
              </a:tr>
              <a:tr h="6083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Slim Downlight</a:t>
                      </a:r>
                      <a:endParaRPr lang="en-US" altLang="zh-CN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(Round &amp; Square)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70-85LM/W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3W/6W/9W/12W/15W/18W/24W/36W/48W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85mm/120mm/145mm/173mm/200mm/225mm/300mm/600mm</a:t>
                      </a:r>
                      <a:endParaRPr lang="en-US" altLang="zh-CN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图片 5" descr="slim downlight D600 Led Panel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6400" y="2534920"/>
            <a:ext cx="3427730" cy="3094990"/>
          </a:xfrm>
          <a:prstGeom prst="rect">
            <a:avLst/>
          </a:prstGeom>
        </p:spPr>
      </p:pic>
      <p:pic>
        <p:nvPicPr>
          <p:cNvPr id="7" name="图片 6" descr="Fashion Series Die-casting 600x600 Led Panel Ligh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9260" y="2547620"/>
            <a:ext cx="3082290" cy="30822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Surface Mount Downlight Series</a:t>
            </a:r>
            <a:endParaRPr lang="en-US" altLang="zh-CN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5313" y="1051877"/>
          <a:ext cx="10972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795"/>
                <a:gridCol w="1371600"/>
                <a:gridCol w="3220720"/>
                <a:gridCol w="3575685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Series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Lumen Efficiency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Power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Size</a:t>
                      </a:r>
                      <a:endParaRPr lang="en-US" altLang="zh-CN"/>
                    </a:p>
                  </a:txBody>
                  <a:tcPr/>
                </a:tc>
              </a:tr>
              <a:tr h="60833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Surface Mount Downlight</a:t>
                      </a:r>
                      <a:endParaRPr lang="en-US" altLang="zh-CN"/>
                    </a:p>
                    <a:p>
                      <a:pPr algn="l">
                        <a:buNone/>
                      </a:pPr>
                      <a:r>
                        <a:rPr lang="en-US" altLang="zh-CN"/>
                        <a:t>(Round &amp; Square)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70-85LM/W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6W/12W/18W/24W/36W/48W</a:t>
                      </a:r>
                      <a:endParaRPr lang="en-US" alt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/>
                        <a:t>120mm/174mm/225mm/300mm/600mm</a:t>
                      </a:r>
                      <a:endParaRPr lang="en-US" altLang="zh-CN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图片 2" descr="600mm diameter round led panel"/>
          <p:cNvPicPr>
            <a:picLocks noChangeAspect="1"/>
          </p:cNvPicPr>
          <p:nvPr/>
        </p:nvPicPr>
        <p:blipFill>
          <a:blip r:embed="rId1"/>
          <a:srcRect l="-41" t="19143" r="2582" b="26389"/>
          <a:stretch>
            <a:fillRect/>
          </a:stretch>
        </p:blipFill>
        <p:spPr>
          <a:xfrm>
            <a:off x="760095" y="2999740"/>
            <a:ext cx="4577715" cy="2558415"/>
          </a:xfrm>
          <a:prstGeom prst="rect">
            <a:avLst/>
          </a:prstGeom>
        </p:spPr>
      </p:pic>
      <p:pic>
        <p:nvPicPr>
          <p:cNvPr id="5" name="图片 4" descr="600mm square led panel light surface mounted"/>
          <p:cNvPicPr>
            <a:picLocks noChangeAspect="1"/>
          </p:cNvPicPr>
          <p:nvPr/>
        </p:nvPicPr>
        <p:blipFill>
          <a:blip r:embed="rId2"/>
          <a:srcRect l="-242" t="14120" r="929" b="18929"/>
          <a:stretch>
            <a:fillRect/>
          </a:stretch>
        </p:blipFill>
        <p:spPr>
          <a:xfrm>
            <a:off x="6779895" y="2821940"/>
            <a:ext cx="4321810" cy="2913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任意多边形 8"/>
          <p:cNvSpPr/>
          <p:nvPr>
            <p:custDataLst>
              <p:tags r:id="rId1"/>
            </p:custDataLst>
          </p:nvPr>
        </p:nvSpPr>
        <p:spPr bwMode="auto">
          <a:xfrm>
            <a:off x="0" y="-6350"/>
            <a:ext cx="12192000" cy="4704080"/>
          </a:xfrm>
          <a:custGeom>
            <a:avLst/>
            <a:gdLst>
              <a:gd name="T0" fmla="*/ 0 w 9144000"/>
              <a:gd name="T1" fmla="*/ 0 h 3789040"/>
              <a:gd name="T2" fmla="*/ 9144000 w 9144000"/>
              <a:gd name="T3" fmla="*/ 0 h 3789040"/>
              <a:gd name="T4" fmla="*/ 9144000 w 9144000"/>
              <a:gd name="T5" fmla="*/ 3789040 h 3789040"/>
              <a:gd name="T6" fmla="*/ 8100519 w 9144000"/>
              <a:gd name="T7" fmla="*/ 3789040 h 3789040"/>
              <a:gd name="T8" fmla="*/ 6904850 w 9144000"/>
              <a:gd name="T9" fmla="*/ 2789312 h 3789040"/>
              <a:gd name="T10" fmla="*/ 2265806 w 9144000"/>
              <a:gd name="T11" fmla="*/ 2789312 h 3789040"/>
              <a:gd name="T12" fmla="*/ 1055903 w 9144000"/>
              <a:gd name="T13" fmla="*/ 3789040 h 3789040"/>
              <a:gd name="T14" fmla="*/ 0 w 9144000"/>
              <a:gd name="T15" fmla="*/ 3789040 h 3789040"/>
              <a:gd name="T16" fmla="*/ 0 w 9144000"/>
              <a:gd name="T17" fmla="*/ 0 h 3789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4000" h="3789040">
                <a:moveTo>
                  <a:pt x="0" y="0"/>
                </a:moveTo>
                <a:lnTo>
                  <a:pt x="9144000" y="0"/>
                </a:lnTo>
                <a:lnTo>
                  <a:pt x="9144000" y="3789040"/>
                </a:lnTo>
                <a:lnTo>
                  <a:pt x="8100519" y="3789040"/>
                </a:lnTo>
                <a:lnTo>
                  <a:pt x="6904850" y="2789312"/>
                </a:lnTo>
                <a:lnTo>
                  <a:pt x="2265806" y="2789312"/>
                </a:lnTo>
                <a:lnTo>
                  <a:pt x="1055903" y="3789040"/>
                </a:lnTo>
                <a:lnTo>
                  <a:pt x="0" y="37890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anchor="ctr">
            <a:normAutofit/>
          </a:bodyPr>
          <a:lstStyle/>
          <a:p>
            <a:endParaRPr lang="zh-CN" altLang="en-US" sz="2400"/>
          </a:p>
        </p:txBody>
      </p:sp>
      <p:sp>
        <p:nvSpPr>
          <p:cNvPr id="33795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75915" y="3507105"/>
            <a:ext cx="6348095" cy="62293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rmAutofit lnSpcReduction="10000"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7DA44B"/>
              </a:buClr>
              <a:buSzPct val="100000"/>
              <a:buFont typeface="Webdings" panose="05030102010509060703" pitchFamily="18" charset="2"/>
              <a:buChar char="Ë"/>
              <a:defRPr sz="2400">
                <a:solidFill>
                  <a:srgbClr val="227577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742950" algn="just">
              <a:lnSpc>
                <a:spcPct val="130000"/>
              </a:lnSpc>
              <a:spcAft>
                <a:spcPts val="600"/>
              </a:spcAft>
              <a:buClr>
                <a:srgbClr val="83BBDD"/>
              </a:buClr>
              <a:buFont typeface="幼圆" panose="02010509060101010101" pitchFamily="49" charset="-122"/>
              <a:buChar char=" "/>
              <a:defRPr sz="2000">
                <a:solidFill>
                  <a:srgbClr val="7D7D7D"/>
                </a:solidFill>
                <a:latin typeface="幼圆" panose="02010509060101010101" pitchFamily="49" charset="-122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Contact US</a:t>
            </a:r>
            <a:endParaRPr lang="en-US" altLang="zh-CN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796" name="任意多边形 2"/>
          <p:cNvSpPr/>
          <p:nvPr>
            <p:custDataLst>
              <p:tags r:id="rId4"/>
            </p:custDataLst>
          </p:nvPr>
        </p:nvSpPr>
        <p:spPr bwMode="auto">
          <a:xfrm>
            <a:off x="-635" y="3462655"/>
            <a:ext cx="12192635" cy="1367790"/>
          </a:xfrm>
          <a:custGeom>
            <a:avLst/>
            <a:gdLst>
              <a:gd name="T0" fmla="*/ 0 w 9178834"/>
              <a:gd name="T1" fmla="*/ 1010195 h 1027612"/>
              <a:gd name="T2" fmla="*/ 1088550 w 9178834"/>
              <a:gd name="T3" fmla="*/ 1001486 h 1027612"/>
              <a:gd name="T4" fmla="*/ 2299063 w 9178834"/>
              <a:gd name="T5" fmla="*/ 0 h 1027612"/>
              <a:gd name="T6" fmla="*/ 6923314 w 9178834"/>
              <a:gd name="T7" fmla="*/ 8709 h 1027612"/>
              <a:gd name="T8" fmla="*/ 8133806 w 9178834"/>
              <a:gd name="T9" fmla="*/ 1027612 h 1027612"/>
              <a:gd name="T10" fmla="*/ 9178834 w 9178834"/>
              <a:gd name="T11" fmla="*/ 1010195 h 1027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78834" h="1027612">
                <a:moveTo>
                  <a:pt x="0" y="1010195"/>
                </a:moveTo>
                <a:lnTo>
                  <a:pt x="1088550" y="1001486"/>
                </a:lnTo>
                <a:lnTo>
                  <a:pt x="2299063" y="0"/>
                </a:lnTo>
                <a:lnTo>
                  <a:pt x="6923314" y="8709"/>
                </a:lnTo>
                <a:lnTo>
                  <a:pt x="8133806" y="1027612"/>
                </a:lnTo>
                <a:lnTo>
                  <a:pt x="9178834" y="1010195"/>
                </a:lnTo>
              </a:path>
            </a:pathLst>
          </a:custGeom>
          <a:noFill/>
          <a:ln w="63500" cap="flat" cmpd="sng">
            <a:solidFill>
              <a:schemeClr val="accent1"/>
            </a:solidFill>
            <a:miter lim="800000"/>
          </a:ln>
        </p:spPr>
        <p:txBody>
          <a:bodyPr wrap="square" anchor="ctr">
            <a:normAutofit/>
          </a:bodyPr>
          <a:lstStyle/>
          <a:p>
            <a:endParaRPr lang="zh-CN" altLang="en-US" sz="2400"/>
          </a:p>
        </p:txBody>
      </p:sp>
      <p:sp>
        <p:nvSpPr>
          <p:cNvPr id="33797" name="Text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27910" y="4130040"/>
            <a:ext cx="8343265" cy="2192020"/>
          </a:xfrm>
          <a:prstGeom prst="rect">
            <a:avLst/>
          </a:prstGeom>
          <a:noFill/>
          <a:ln>
            <a:noFill/>
          </a:ln>
        </p:spPr>
        <p:txBody>
          <a:bodyPr wrap="square">
            <a:normAutofit/>
          </a:bodyPr>
          <a:lstStyle>
            <a:lvl1pPr algn="just">
              <a:lnSpc>
                <a:spcPct val="110000"/>
              </a:lnSpc>
              <a:spcBef>
                <a:spcPts val="1800"/>
              </a:spcBef>
              <a:buClr>
                <a:srgbClr val="7DA44B"/>
              </a:buClr>
              <a:buSzPct val="100000"/>
              <a:buFont typeface="Webdings" panose="05030102010509060703" pitchFamily="18" charset="2"/>
              <a:buChar char="Ë"/>
              <a:defRPr sz="2400">
                <a:solidFill>
                  <a:srgbClr val="227577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742950" algn="just">
              <a:lnSpc>
                <a:spcPct val="130000"/>
              </a:lnSpc>
              <a:spcAft>
                <a:spcPts val="600"/>
              </a:spcAft>
              <a:buClr>
                <a:srgbClr val="83BBDD"/>
              </a:buClr>
              <a:buFont typeface="幼圆" panose="02010509060101010101" pitchFamily="49" charset="-122"/>
              <a:buChar char=" "/>
              <a:defRPr sz="2000">
                <a:solidFill>
                  <a:srgbClr val="7D7D7D"/>
                </a:solidFill>
                <a:latin typeface="幼圆" panose="02010509060101010101" pitchFamily="49" charset="-122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Tel: 0086-752-5312 </a:t>
            </a:r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830   </a:t>
            </a:r>
            <a:r>
              <a:rPr lang="en-US" altLang="zh-C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Mob: 0086</a:t>
            </a:r>
            <a:r>
              <a:rPr lang="en-US" altLang="zh-CN" sz="18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-13928316373</a:t>
            </a:r>
            <a:endParaRPr lang="en-US" altLang="zh-CN" sz="1800" dirty="0" smtClean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Email: super.do</a:t>
            </a:r>
            <a:r>
              <a:rPr lang="en-US" altLang="zh-CN" sz="1800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@</a:t>
            </a:r>
            <a:r>
              <a:rPr lang="en-US" altLang="zh-CN" sz="1800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dolight-led.com</a:t>
            </a:r>
            <a:endParaRPr lang="en-US" altLang="zh-CN" sz="18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Web: www.dolight-led.com</a:t>
            </a:r>
            <a:endParaRPr lang="en-US" altLang="zh-CN" sz="18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985" y="3776345"/>
            <a:ext cx="1343025" cy="10471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04315" y="2716398"/>
            <a:ext cx="5661139" cy="143313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en-US" sz="8795" b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THANKS</a:t>
            </a:r>
            <a:endParaRPr lang="en-US" sz="8795" b="1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258" y="228601"/>
            <a:ext cx="10973117" cy="576263"/>
          </a:xfrm>
        </p:spPr>
        <p:txBody>
          <a:bodyPr/>
          <a:lstStyle/>
          <a:p>
            <a:r>
              <a:rPr lang="en-US" altLang="zh-CN" dirty="0"/>
              <a:t>Company Profile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41705"/>
            <a:ext cx="10988040" cy="5311775"/>
          </a:xfrm>
        </p:spPr>
        <p:txBody>
          <a:bodyPr/>
          <a:lstStyle/>
          <a:p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Dolight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was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founded in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2008. DOLIGHT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started LED business with bulbs and spot light in SHENZHEN. Since 2013, DW brand was founded and began to design, develop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and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manufacture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the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highest quality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professional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 LED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panel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light. With the expansion of LED panels business</a:t>
            </a:r>
            <a:r>
              <a:rPr lang="zh-CN" altLang="en-US" sz="1400" dirty="0" smtClean="0">
                <a:latin typeface="Arial" panose="020B0604020202020204"/>
                <a:cs typeface="Arial" panose="020B0604020202020204"/>
                <a:sym typeface="+mn-ea"/>
              </a:rPr>
              <a:t>，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in May 2015 DOLIGHT factory move to Huizhou city considering to enlarge our factory scale.  </a:t>
            </a:r>
            <a:endParaRPr lang="en-US" altLang="zh-CN" sz="1400" dirty="0" smtClean="0">
              <a:latin typeface="Arial" panose="020B0604020202020204"/>
              <a:cs typeface="Arial" panose="020B0604020202020204"/>
              <a:sym typeface="+mn-ea"/>
            </a:endParaRPr>
          </a:p>
          <a:p>
            <a:endParaRPr lang="en-US" altLang="zh-CN" sz="1400" dirty="0" smtClean="0">
              <a:latin typeface="Arial" panose="020B0604020202020204"/>
              <a:cs typeface="Arial" panose="020B0604020202020204"/>
            </a:endParaRPr>
          </a:p>
          <a:p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Our company has 2 factories with different brands. One is LED panels for Europe high professional market with DW brand. The other is LED tube for Russia, India, Turkey low cost market.The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whole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companies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has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around 130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employees. </a:t>
            </a:r>
            <a:endParaRPr lang="en-US" altLang="zh-CN" sz="1400" dirty="0" smtClean="0">
              <a:latin typeface="Arial" panose="020B0604020202020204"/>
              <a:cs typeface="Arial" panose="020B0604020202020204"/>
              <a:sym typeface="+mn-ea"/>
            </a:endParaRPr>
          </a:p>
          <a:p>
            <a:endParaRPr lang="en-US" altLang="zh-CN" sz="1400" dirty="0" smtClean="0">
              <a:latin typeface="Arial" panose="020B0604020202020204"/>
              <a:cs typeface="Arial" panose="020B0604020202020204"/>
            </a:endParaRPr>
          </a:p>
          <a:p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The panel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production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area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is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2500sqm totally with workers around 60 employees.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Our production capacity is around 30K pcs monthly. We have developed </a:t>
            </a:r>
            <a:r>
              <a:rPr lang="en-US" altLang="zh-CN" sz="1400" dirty="0" err="1" smtClean="0">
                <a:latin typeface="Arial" panose="020B0604020202020204"/>
                <a:cs typeface="Arial" panose="020B0604020202020204"/>
                <a:sym typeface="+mn-ea"/>
              </a:rPr>
              <a:t>Frameles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 panel, narrow frame panel, UGR panels, IP65 panel... Various series of panel light has offered our customers flexibility when facing different need from market. </a:t>
            </a:r>
            <a:endParaRPr lang="en-US" altLang="zh-CN" sz="1400" dirty="0" smtClean="0">
              <a:latin typeface="Arial" panose="020B0604020202020204"/>
              <a:cs typeface="Arial" panose="020B0604020202020204"/>
              <a:sym typeface="+mn-ea"/>
            </a:endParaRPr>
          </a:p>
          <a:p>
            <a:endParaRPr lang="en-US" altLang="zh-CN" sz="1400" dirty="0" smtClean="0">
              <a:latin typeface="Arial" panose="020B0604020202020204"/>
              <a:cs typeface="Arial" panose="020B0604020202020204"/>
              <a:sym typeface="+mn-ea"/>
            </a:endParaRPr>
          </a:p>
          <a:p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The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main characteristic feature of DOLIGHT is the balanced relationship between 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innovative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technology, 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fashionable</a:t>
            </a:r>
            <a:r>
              <a:rPr lang="en-US" altLang="zh-CN" sz="1400" dirty="0">
                <a:latin typeface="Arial" panose="020B0604020202020204"/>
                <a:cs typeface="Arial" panose="020B0604020202020204"/>
                <a:sym typeface="+mn-ea"/>
              </a:rPr>
              <a:t> design, reliable quality and competitive price. </a:t>
            </a:r>
            <a:endParaRPr lang="en-US" altLang="zh-CN" sz="1400" dirty="0">
              <a:latin typeface="Arial" panose="020B0604020202020204"/>
              <a:cs typeface="Arial" panose="020B0604020202020204"/>
              <a:sym typeface="+mn-ea"/>
            </a:endParaRPr>
          </a:p>
          <a:p>
            <a:endParaRPr lang="en-US" altLang="zh-CN" sz="1400" dirty="0" smtClean="0">
              <a:latin typeface="Arial" panose="020B0604020202020204"/>
              <a:cs typeface="Arial" panose="020B0604020202020204"/>
            </a:endParaRPr>
          </a:p>
          <a:p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Now our products are warmly welcomed and sold by Europe, South America and Southeast Asia market. </a:t>
            </a:r>
            <a:endParaRPr lang="en-US" altLang="zh-CN" sz="1400" dirty="0" smtClean="0">
              <a:latin typeface="Arial" panose="020B0604020202020204"/>
              <a:cs typeface="Arial" panose="020B0604020202020204"/>
              <a:sym typeface="+mn-ea"/>
            </a:endParaRPr>
          </a:p>
          <a:p>
            <a:endParaRPr lang="en-US" altLang="zh-CN" sz="1400" dirty="0" smtClean="0">
              <a:latin typeface="Arial" panose="020B0604020202020204"/>
              <a:cs typeface="Arial" panose="020B0604020202020204"/>
            </a:endParaRPr>
          </a:p>
          <a:p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Our goal for 2017-2018 is to enlarge our panel sales to 50K monthly 2 auto production lines coming into use. </a:t>
            </a:r>
            <a:endParaRPr lang="en-US" altLang="zh-CN" sz="1400" dirty="0" smtClean="0">
              <a:latin typeface="Arial" panose="020B0604020202020204"/>
              <a:cs typeface="Arial" panose="020B0604020202020204"/>
              <a:sym typeface="+mn-ea"/>
            </a:endParaRPr>
          </a:p>
          <a:p>
            <a:endParaRPr lang="en-US" altLang="zh-CN" sz="1400" dirty="0" smtClean="0">
              <a:latin typeface="Arial" panose="020B0604020202020204"/>
              <a:cs typeface="Arial" panose="020B0604020202020204"/>
            </a:endParaRPr>
          </a:p>
          <a:p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On of the strategy is to establish the partnership with our powerful customer</a:t>
            </a:r>
            <a:r>
              <a:rPr lang="zh-CN" altLang="en-US" sz="1400" dirty="0" smtClean="0">
                <a:latin typeface="Arial" panose="020B0604020202020204"/>
                <a:cs typeface="Arial" panose="020B0604020202020204"/>
                <a:sym typeface="+mn-ea"/>
              </a:rPr>
              <a:t>，</a:t>
            </a:r>
            <a:r>
              <a:rPr lang="en-US" altLang="zh-CN" sz="1400" dirty="0" smtClean="0">
                <a:latin typeface="Arial" panose="020B0604020202020204"/>
                <a:cs typeface="Arial" panose="020B0604020202020204"/>
                <a:sym typeface="+mn-ea"/>
              </a:rPr>
              <a:t> hand in hand, to develop new products and capture market share.</a:t>
            </a:r>
            <a:endParaRPr lang="en-US" altLang="zh-CN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Factory Tour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6617"/>
          <a:stretch>
            <a:fillRect/>
          </a:stretch>
        </p:blipFill>
        <p:spPr>
          <a:xfrm>
            <a:off x="6564358" y="3881058"/>
            <a:ext cx="2527300" cy="19326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1337945"/>
            <a:ext cx="2644140" cy="1955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6150"/>
          <a:stretch>
            <a:fillRect/>
          </a:stretch>
        </p:blipFill>
        <p:spPr>
          <a:xfrm>
            <a:off x="9480047" y="3909626"/>
            <a:ext cx="2567940" cy="19538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2012" y="1327035"/>
            <a:ext cx="2843962" cy="19607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6319" y="3928211"/>
            <a:ext cx="2652222" cy="18593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12814" y="1348685"/>
            <a:ext cx="2518808" cy="18206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904" y="3902022"/>
            <a:ext cx="2751226" cy="1846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7771" y="1365417"/>
            <a:ext cx="2761423" cy="18276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Fair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Frankfurt Lighting fair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HK Lighting fair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smtClean="0"/>
              <a:t>GZ </a:t>
            </a:r>
            <a:r>
              <a:rPr lang="en-US" altLang="zh-CN" dirty="0"/>
              <a:t>Lighting </a:t>
            </a:r>
            <a:r>
              <a:rPr lang="en-US" altLang="zh-CN" dirty="0" smtClean="0"/>
              <a:t>fair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Poland lighting fair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 descr="2016 HK lighting fai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6385" y="464820"/>
            <a:ext cx="7933690" cy="5799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Product Tree</a:t>
            </a:r>
            <a:endParaRPr lang="en-US" altLang="zh-CN"/>
          </a:p>
        </p:txBody>
      </p:sp>
      <p:pic>
        <p:nvPicPr>
          <p:cNvPr id="5" name="图片 4" descr="DOLIGHT Product T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55" y="1895886"/>
            <a:ext cx="11636375" cy="38811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7715" y="1092835"/>
            <a:ext cx="54375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Focus on LED Panel Light</a:t>
            </a:r>
            <a:endParaRPr lang="en-US" altLang="zh-CN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altLang="zh-CN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Different size and functions panel for choose</a:t>
            </a:r>
            <a:endParaRPr lang="en-US" altLang="zh-CN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Classic Series</a:t>
            </a:r>
            <a:endParaRPr lang="en-US" altLang="zh-CN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5313" y="1051877"/>
          <a:ext cx="10972800" cy="255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Series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Lumen Efficiency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Power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Size</a:t>
                      </a:r>
                      <a:endParaRPr lang="en-US" altLang="zh-CN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Classic Project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130LM/W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26W/36W</a:t>
                      </a:r>
                      <a:endParaRPr lang="en-US" altLang="zh-CN" sz="160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595x595mm</a:t>
                      </a:r>
                      <a:endParaRPr lang="en-US" altLang="zh-CN" sz="1600"/>
                    </a:p>
                    <a:p>
                      <a:pPr algn="l">
                        <a:buNone/>
                      </a:pPr>
                      <a:r>
                        <a:rPr lang="en-US" altLang="zh-CN" sz="1600"/>
                        <a:t>620x620mm</a:t>
                      </a:r>
                      <a:endParaRPr lang="en-US" altLang="zh-CN" sz="1600"/>
                    </a:p>
                    <a:p>
                      <a:pPr algn="l">
                        <a:buNone/>
                      </a:pPr>
                      <a:r>
                        <a:rPr lang="en-US" altLang="zh-CN" sz="1600"/>
                        <a:t>295x1195mm</a:t>
                      </a:r>
                      <a:endParaRPr lang="en-US" altLang="zh-CN" sz="160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Classic Bright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120LM/W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26W/36W</a:t>
                      </a:r>
                      <a:endParaRPr lang="zh-CN" altLang="en-US" sz="1600"/>
                    </a:p>
                  </a:txBody>
                  <a:tcPr anchor="ctr"/>
                </a:tc>
                <a:tc vMerge="1">
                  <a:tcPr anchor="ctr"/>
                </a:tc>
              </a:tr>
              <a:tr h="7727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Classic Pro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100LM/W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18W/36W/48W</a:t>
                      </a:r>
                      <a:endParaRPr lang="zh-CN" altLang="en-US" sz="160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295x295mm</a:t>
                      </a:r>
                      <a:endParaRPr lang="en-US" altLang="zh-CN" sz="1600" dirty="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595x595mm</a:t>
                      </a:r>
                      <a:endParaRPr lang="en-US" altLang="zh-CN" sz="1600" dirty="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620x620mm</a:t>
                      </a:r>
                      <a:endParaRPr lang="en-US" altLang="zh-CN" sz="1600" dirty="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295x1195mm</a:t>
                      </a:r>
                      <a:endParaRPr lang="en-US" altLang="zh-CN" sz="1600" dirty="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600" dirty="0"/>
                        <a:t>595*1195mm</a:t>
                      </a:r>
                      <a:endParaRPr lang="en-US" altLang="zh-CN" sz="16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Classic Standard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85LM/W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18W/36W/48W</a:t>
                      </a:r>
                      <a:endParaRPr lang="zh-CN" altLang="en-US" sz="1600" dirty="0"/>
                    </a:p>
                  </a:txBody>
                  <a:tcPr anchor="ctr"/>
                </a:tc>
                <a:tc vMerge="1">
                  <a:tcPr anchor="ctr"/>
                </a:tc>
              </a:tr>
            </a:tbl>
          </a:graphicData>
        </a:graphic>
      </p:graphicFrame>
      <p:pic>
        <p:nvPicPr>
          <p:cNvPr id="5" name="图片 4" descr="step frame"/>
          <p:cNvPicPr>
            <a:picLocks noChangeAspect="1"/>
          </p:cNvPicPr>
          <p:nvPr/>
        </p:nvPicPr>
        <p:blipFill>
          <a:blip r:embed="rId1"/>
          <a:srcRect t="11675" r="27689" b="16682"/>
          <a:stretch>
            <a:fillRect/>
          </a:stretch>
        </p:blipFill>
        <p:spPr>
          <a:xfrm>
            <a:off x="2853055" y="3953510"/>
            <a:ext cx="2616835" cy="1944370"/>
          </a:xfrm>
          <a:prstGeom prst="rect">
            <a:avLst/>
          </a:prstGeom>
        </p:spPr>
      </p:pic>
      <p:pic>
        <p:nvPicPr>
          <p:cNvPr id="7" name="图片 6" descr="classic panel side looking"/>
          <p:cNvPicPr>
            <a:picLocks noChangeAspect="1"/>
          </p:cNvPicPr>
          <p:nvPr/>
        </p:nvPicPr>
        <p:blipFill>
          <a:blip r:embed="rId2" cstate="print"/>
          <a:srcRect l="17743" t="14803" r="10277" b="14644"/>
          <a:stretch>
            <a:fillRect/>
          </a:stretch>
        </p:blipFill>
        <p:spPr>
          <a:xfrm>
            <a:off x="929640" y="4174490"/>
            <a:ext cx="1668145" cy="1723390"/>
          </a:xfrm>
          <a:prstGeom prst="rect">
            <a:avLst/>
          </a:prstGeom>
        </p:spPr>
      </p:pic>
      <p:pic>
        <p:nvPicPr>
          <p:cNvPr id="8" name="图片 7" descr="Classic Pro Bright UGR平面细节图"/>
          <p:cNvPicPr>
            <a:picLocks noChangeAspect="1"/>
          </p:cNvPicPr>
          <p:nvPr/>
        </p:nvPicPr>
        <p:blipFill>
          <a:blip r:embed="rId3" cstate="print"/>
          <a:srcRect l="22532" t="-885" b="23760"/>
          <a:stretch>
            <a:fillRect/>
          </a:stretch>
        </p:blipFill>
        <p:spPr>
          <a:xfrm>
            <a:off x="5469890" y="4174490"/>
            <a:ext cx="2337435" cy="1723390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9" name="图片 8" descr="roll-in卷边大图"/>
          <p:cNvPicPr>
            <a:picLocks noChangeAspect="1"/>
          </p:cNvPicPr>
          <p:nvPr/>
        </p:nvPicPr>
        <p:blipFill>
          <a:blip r:embed="rId4" cstate="print"/>
          <a:srcRect l="8111" t="14549" r="3430" b="20936"/>
          <a:stretch>
            <a:fillRect/>
          </a:stretch>
        </p:blipFill>
        <p:spPr>
          <a:xfrm>
            <a:off x="8543290" y="4234815"/>
            <a:ext cx="2792730" cy="13823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7685" y="3810000"/>
            <a:ext cx="2714625" cy="22904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UGR&lt;19 Series</a:t>
            </a:r>
            <a:endParaRPr lang="en-US" altLang="zh-CN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5313" y="1051877"/>
          <a:ext cx="10972800" cy="255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Series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Lumen Efficiency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Power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Size</a:t>
                      </a:r>
                      <a:endParaRPr lang="en-US" altLang="zh-CN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UGR&lt;19 Project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/>
                        <a:t>130LM/W</a:t>
                      </a:r>
                      <a:endParaRPr lang="en-US" altLang="zh-C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/>
                        <a:t>26W/36W</a:t>
                      </a:r>
                      <a:endParaRPr lang="en-US" altLang="zh-CN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/>
                        <a:t>595x595mm</a:t>
                      </a:r>
                      <a:endParaRPr lang="en-US" altLang="zh-CN" sz="1600" dirty="0"/>
                    </a:p>
                    <a:p>
                      <a:pPr algn="l">
                        <a:buNone/>
                      </a:pPr>
                      <a:r>
                        <a:rPr lang="en-US" altLang="zh-CN" sz="1600" dirty="0"/>
                        <a:t>620x620mm</a:t>
                      </a:r>
                      <a:endParaRPr lang="en-US" altLang="zh-CN" sz="1600" dirty="0"/>
                    </a:p>
                    <a:p>
                      <a:pPr algn="l">
                        <a:buNone/>
                      </a:pPr>
                      <a:r>
                        <a:rPr lang="en-US" altLang="zh-CN" sz="1600" dirty="0"/>
                        <a:t>295x1195mm</a:t>
                      </a:r>
                      <a:endParaRPr lang="en-US" altLang="zh-CN" sz="16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UGR&lt;19</a:t>
                      </a:r>
                      <a:r>
                        <a:rPr lang="en-US" altLang="zh-CN" sz="1600" dirty="0"/>
                        <a:t> Bright</a:t>
                      </a:r>
                      <a:endParaRPr lang="en-US" altLang="zh-C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120LM/W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26W/36W</a:t>
                      </a:r>
                      <a:endParaRPr lang="zh-CN" altLang="en-US" sz="1600"/>
                    </a:p>
                  </a:txBody>
                  <a:tcPr anchor="ctr"/>
                </a:tc>
                <a:tc vMerge="1">
                  <a:tcPr anchor="ctr"/>
                </a:tc>
              </a:tr>
              <a:tr h="77279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UGR&lt;19</a:t>
                      </a:r>
                      <a:r>
                        <a:rPr lang="en-US" altLang="zh-CN" sz="1600"/>
                        <a:t> Pro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100LM/W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18W/36W/48W</a:t>
                      </a:r>
                      <a:endParaRPr lang="zh-CN" altLang="en-US" sz="160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295x295mm</a:t>
                      </a:r>
                      <a:endParaRPr lang="en-US" altLang="zh-CN" sz="1600" dirty="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595x595mm</a:t>
                      </a:r>
                      <a:endParaRPr lang="en-US" altLang="zh-CN" sz="1600" dirty="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620x620mm</a:t>
                      </a:r>
                      <a:endParaRPr lang="en-US" altLang="zh-CN" sz="1600" dirty="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295x1195mm</a:t>
                      </a:r>
                      <a:endParaRPr lang="en-US" altLang="zh-CN" sz="1600" dirty="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600" dirty="0"/>
                        <a:t>595*1195mm</a:t>
                      </a:r>
                      <a:endParaRPr lang="en-US" altLang="zh-CN" sz="16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UGR&lt;19</a:t>
                      </a:r>
                      <a:r>
                        <a:rPr lang="en-US" altLang="zh-CN" sz="1600"/>
                        <a:t> Standard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85LM/W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18W/36W/48W</a:t>
                      </a:r>
                      <a:endParaRPr lang="zh-CN" altLang="en-US" sz="1600" dirty="0"/>
                    </a:p>
                  </a:txBody>
                  <a:tcPr anchor="ctr"/>
                </a:tc>
                <a:tc vMerge="1">
                  <a:tcPr anchor="ctr"/>
                </a:tc>
              </a:tr>
            </a:tbl>
          </a:graphicData>
        </a:graphic>
      </p:graphicFrame>
      <p:pic>
        <p:nvPicPr>
          <p:cNvPr id="3" name="图片 2" descr="UGR less 19 panel"/>
          <p:cNvPicPr>
            <a:picLocks noChangeAspect="1"/>
          </p:cNvPicPr>
          <p:nvPr/>
        </p:nvPicPr>
        <p:blipFill>
          <a:blip r:embed="rId2" cstate="print"/>
          <a:srcRect t="10712"/>
          <a:stretch>
            <a:fillRect/>
          </a:stretch>
        </p:blipFill>
        <p:spPr>
          <a:xfrm>
            <a:off x="931545" y="3795395"/>
            <a:ext cx="2719070" cy="2320290"/>
          </a:xfrm>
          <a:prstGeom prst="rect">
            <a:avLst/>
          </a:prstGeom>
        </p:spPr>
      </p:pic>
      <p:pic>
        <p:nvPicPr>
          <p:cNvPr id="9" name="图片 8" descr="roll-in卷边大图"/>
          <p:cNvPicPr>
            <a:picLocks noChangeAspect="1"/>
          </p:cNvPicPr>
          <p:nvPr/>
        </p:nvPicPr>
        <p:blipFill>
          <a:blip r:embed="rId3" cstate="print"/>
          <a:srcRect l="8111" t="14549" r="3430" b="20936"/>
          <a:stretch>
            <a:fillRect/>
          </a:stretch>
        </p:blipFill>
        <p:spPr>
          <a:xfrm>
            <a:off x="4017645" y="4293870"/>
            <a:ext cx="2792730" cy="1382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Narrow Frame Series--4mm </a:t>
            </a:r>
            <a:endParaRPr lang="en-US" altLang="zh-CN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25313" y="1051877"/>
          <a:ext cx="10972800" cy="1362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082165"/>
                <a:gridCol w="3073400"/>
                <a:gridCol w="3074035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Series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Lumen Efficiency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Power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Size</a:t>
                      </a:r>
                      <a:endParaRPr lang="en-US" altLang="zh-CN"/>
                    </a:p>
                  </a:txBody>
                  <a:tcPr/>
                </a:tc>
              </a:tr>
              <a:tr h="98190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Standard Narrow Frame</a:t>
                      </a:r>
                      <a:endParaRPr lang="en-US" altLang="zh-C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/>
                        <a:t>100LM/W</a:t>
                      </a:r>
                      <a:endParaRPr lang="en-US" altLang="zh-C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>
                          <a:sym typeface="+mn-ea"/>
                        </a:rPr>
                        <a:t>36W/48W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dirty="0" smtClean="0"/>
                        <a:t>295x295x14mm</a:t>
                      </a:r>
                      <a:endParaRPr lang="en-US" altLang="zh-CN" sz="1600" dirty="0" smtClean="0"/>
                    </a:p>
                    <a:p>
                      <a:pPr algn="l">
                        <a:buNone/>
                      </a:pPr>
                      <a:r>
                        <a:rPr lang="en-US" altLang="zh-CN" sz="1600" dirty="0" smtClean="0"/>
                        <a:t>595x595x14mm</a:t>
                      </a:r>
                      <a:endParaRPr lang="en-US" altLang="zh-CN" sz="1600" dirty="0"/>
                    </a:p>
                    <a:p>
                      <a:pPr algn="l">
                        <a:buNone/>
                      </a:pPr>
                      <a:r>
                        <a:rPr lang="en-US" altLang="zh-CN" sz="1600" dirty="0" smtClean="0"/>
                        <a:t>620x620x14mm</a:t>
                      </a:r>
                      <a:endParaRPr lang="en-US" altLang="zh-CN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745" y="3084917"/>
            <a:ext cx="5886183" cy="26144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0834" y="2915850"/>
            <a:ext cx="3989232" cy="295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Linear narrow frame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94671" y="4402876"/>
            <a:ext cx="2938918" cy="16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148" y="4427109"/>
            <a:ext cx="3005463" cy="16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1800" y="4460192"/>
            <a:ext cx="2655844" cy="158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365339" y="945576"/>
          <a:ext cx="9298488" cy="3290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9496"/>
                <a:gridCol w="3099496"/>
                <a:gridCol w="3099496"/>
              </a:tblGrid>
              <a:tr h="325350"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Size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Power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Efficiency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8022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100&amp;595*14mm</a:t>
                      </a:r>
                      <a:endParaRPr lang="en-US" altLang="zh-CN" sz="1600" dirty="0" smtClean="0"/>
                    </a:p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/>
                        <a:t>100&amp;1000*14mm</a:t>
                      </a:r>
                      <a:endParaRPr lang="en-US" altLang="zh-CN" sz="1600" dirty="0" smtClean="0"/>
                    </a:p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/>
                        <a:t>100&amp;1195*14mm</a:t>
                      </a:r>
                      <a:endParaRPr lang="en-US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18w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24w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30w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dirty="0" smtClean="0"/>
                    </a:p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/>
                        <a:t>90lm/w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9433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195&amp;595*14mm</a:t>
                      </a:r>
                      <a:endParaRPr lang="en-US" altLang="zh-CN" sz="1600" dirty="0" smtClean="0"/>
                    </a:p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/>
                        <a:t>195&amp;1000*14mm</a:t>
                      </a:r>
                      <a:endParaRPr lang="en-US" altLang="zh-CN" sz="1600" dirty="0" smtClean="0"/>
                    </a:p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/>
                        <a:t>195&amp;1195*14mm</a:t>
                      </a:r>
                      <a:endParaRPr lang="en-US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18w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36w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36w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90-100lm/w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7928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295&amp;595*14mm</a:t>
                      </a:r>
                      <a:endParaRPr lang="en-US" altLang="zh-CN" sz="1600" dirty="0" smtClean="0"/>
                    </a:p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/>
                        <a:t>295&amp;1000*14mm</a:t>
                      </a:r>
                      <a:endParaRPr lang="en-US" altLang="zh-CN" sz="1600" dirty="0" smtClean="0"/>
                    </a:p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/>
                        <a:t>295&amp;1195*14mm</a:t>
                      </a:r>
                      <a:endParaRPr lang="en-US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18w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36w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36w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dirty="0" smtClean="0"/>
                    </a:p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/>
                        <a:t>90-100lm/w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25350"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/>
                        <a:t>145x1195x14mm</a:t>
                      </a:r>
                      <a:endParaRPr lang="en-US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>
                          <a:sym typeface="+mn-ea"/>
                        </a:rPr>
                        <a:t>30W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85LM/W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337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37_26*i*2"/>
  <p:tag name="KSO_WM_TEMPLATE_CATEGORY" val="custom"/>
  <p:tag name="KSO_WM_TEMPLATE_INDEX" val="160337"/>
  <p:tag name="KSO_WM_UNIT_INDEX" val="2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37"/>
  <p:tag name="KSO_WM_UNIT_TYPE" val="f"/>
  <p:tag name="KSO_WM_UNIT_INDEX" val="1"/>
  <p:tag name="KSO_WM_UNIT_ID" val="custom160337_26*f*1"/>
  <p:tag name="KSO_WM_UNIT_CLEAR" val="1"/>
  <p:tag name="KSO_WM_UNIT_LAYERLEVEL" val="1"/>
  <p:tag name="KSO_WM_UNIT_VALUE" val="124"/>
  <p:tag name="KSO_WM_UNIT_HIGHLIGHT" val="0"/>
  <p:tag name="KSO_WM_UNIT_COMPATIBLE" val="0"/>
  <p:tag name="KSO_WM_UNIT_PRESET_TEXT_INDEX" val="5"/>
  <p:tag name="KSO_WM_UNIT_PRESET_TEXT_LEN" val="232"/>
</p:tagLst>
</file>

<file path=ppt/tags/tag12.xml><?xml version="1.0" encoding="utf-8"?>
<p:tagLst xmlns:p="http://schemas.openxmlformats.org/presentationml/2006/main">
  <p:tag name="KSO_WM_TEMPLATE_CATEGORY" val="custom"/>
  <p:tag name="KSO_WM_TEMPLATE_INDEX" val="160337"/>
  <p:tag name="KSO_WM_TAG_VERSION" val="1.0"/>
  <p:tag name="KSO_WM_SLIDE_ID" val="custom160337_26"/>
  <p:tag name="KSO_WM_SLIDE_INDEX" val="26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0*0"/>
  <p:tag name="KSO_WM_SLIDE_SIZE" val="960*478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37"/>
  <p:tag name="KSO_WM_UNIT_TYPE" val="a"/>
  <p:tag name="KSO_WM_UNIT_INDEX" val="1"/>
  <p:tag name="KSO_WM_UNIT_ID" val="custom160337_29*a*1"/>
  <p:tag name="KSO_WM_UNIT_CLEAR" val="1"/>
  <p:tag name="KSO_WM_UNIT_LAYERLEVEL" val="1"/>
  <p:tag name="KSO_WM_UNIT_VALUE" val="5"/>
  <p:tag name="KSO_WM_UNIT_ISCONTENTSTITLE" val="0"/>
  <p:tag name="KSO_WM_UNIT_HIGHLIGHT" val="0"/>
  <p:tag name="KSO_WM_UNIT_COMPATIBLE" val="0"/>
  <p:tag name="KSO_WM_UNIT_PRESET_TEXT" val="THANKS"/>
</p:tagLst>
</file>

<file path=ppt/tags/tag14.xml><?xml version="1.0" encoding="utf-8"?>
<p:tagLst xmlns:p="http://schemas.openxmlformats.org/presentationml/2006/main">
  <p:tag name="KSO_WM_TEMPLATE_CATEGORY" val="custom"/>
  <p:tag name="KSO_WM_TEMPLATE_INDEX" val="160337"/>
  <p:tag name="KSO_WM_TAG_VERSION" val="1.0"/>
  <p:tag name="KSO_WM_SLIDE_ID" val="custom160337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337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337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337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37"/>
  <p:tag name="KSO_WM_UNIT_TYPE" val="a"/>
  <p:tag name="KSO_WM_UNIT_INDEX" val="1"/>
  <p:tag name="KSO_WM_UNIT_ID" val="custom160337_1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37"/>
  <p:tag name="KSO_WM_UNIT_TYPE" val="b"/>
  <p:tag name="KSO_WM_UNIT_INDEX" val="1"/>
  <p:tag name="KSO_WM_UNIT_ID" val="custom160337_1*b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p="http://schemas.openxmlformats.org/presentationml/2006/main">
  <p:tag name="KSO_WM_TEMPLATE_THUMBS_INDEX" val="1、4、5、9、12、15、20、25、26、28、29"/>
  <p:tag name="KSO_WM_TEMPLATE_CATEGORY" val="custom"/>
  <p:tag name="KSO_WM_TEMPLATE_INDEX" val="160337"/>
  <p:tag name="KSO_WM_TAG_VERSION" val="1.0"/>
  <p:tag name="KSO_WM_SLIDE_ID" val="custom16033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37"/>
  <p:tag name="KSO_WM_UNIT_TYPE" val="d"/>
  <p:tag name="KSO_WM_UNIT_INDEX" val="1"/>
  <p:tag name="KSO_WM_UNIT_ID" val="custom160337_26*d*1"/>
  <p:tag name="KSO_WM_UNIT_CLEAR" val="0"/>
  <p:tag name="KSO_WM_UNIT_LAYERLEVEL" val="1"/>
  <p:tag name="KSO_WM_UNIT_VALUE" val="1401*3384"/>
  <p:tag name="KSO_WM_UNIT_HIGHLIGHT" val="0"/>
  <p:tag name="KSO_WM_UNIT_COMPATIBLE" val="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37"/>
  <p:tag name="KSO_WM_UNIT_TYPE" val="a"/>
  <p:tag name="KSO_WM_UNIT_INDEX" val="1"/>
  <p:tag name="KSO_WM_UNIT_ID" val="custom160337_26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1_A000120141114A22KWB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000120141114A22KWBG">
  <a:themeElements>
    <a:clrScheme name="自定义 132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04AEDA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3659</Words>
  <Application>WPS 演示</Application>
  <PresentationFormat>自定义</PresentationFormat>
  <Paragraphs>362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黑体</vt:lpstr>
      <vt:lpstr>Arial Black</vt:lpstr>
      <vt:lpstr>微软雅黑</vt:lpstr>
      <vt:lpstr>Calibri</vt:lpstr>
      <vt:lpstr>幼圆</vt:lpstr>
      <vt:lpstr>Arial</vt:lpstr>
      <vt:lpstr>Wingdings</vt:lpstr>
      <vt:lpstr>Webdings</vt:lpstr>
      <vt:lpstr>Arial Unicode MS</vt:lpstr>
      <vt:lpstr>1_A000120141114A22KWBG</vt:lpstr>
      <vt:lpstr>2_A000120141114A22KWBG</vt:lpstr>
      <vt:lpstr>PowerPoint 演示文稿</vt:lpstr>
      <vt:lpstr>Company Profile</vt:lpstr>
      <vt:lpstr>Factory Tour</vt:lpstr>
      <vt:lpstr>Fair</vt:lpstr>
      <vt:lpstr>Product Tree</vt:lpstr>
      <vt:lpstr>Classic Series</vt:lpstr>
      <vt:lpstr>UGR&lt;19 Series</vt:lpstr>
      <vt:lpstr>Narrow Frame Series--4mm </vt:lpstr>
      <vt:lpstr>Linear narrow frame</vt:lpstr>
      <vt:lpstr>Linear Framless</vt:lpstr>
      <vt:lpstr>IP65 Series-IP65 &amp; IP54</vt:lpstr>
      <vt:lpstr>CCT Tunable-3000K-6000K</vt:lpstr>
      <vt:lpstr>Frameless Series</vt:lpstr>
      <vt:lpstr>Slim Downlight Series</vt:lpstr>
      <vt:lpstr>Surface Mount Downlight Series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kangcassie</cp:lastModifiedBy>
  <cp:revision>17</cp:revision>
  <cp:lastPrinted>2016-11-18T10:23:00Z</cp:lastPrinted>
  <dcterms:created xsi:type="dcterms:W3CDTF">2016-11-04T05:46:00Z</dcterms:created>
  <dcterms:modified xsi:type="dcterms:W3CDTF">2018-09-27T01:49:58Z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